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6" r:id="rId25"/>
    <p:sldId id="272" r:id="rId26"/>
    <p:sldId id="270" r:id="rId27"/>
    <p:sldId id="271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modSld">
      <pc:chgData name="Fares Makki" userId="d0c14dd2-ce13-49c4-820b-c6a5e60d5a8d" providerId="ADAL" clId="{190E5BF9-DA56-4E89-A802-847FC911DCEB}" dt="2026-02-19T06:40:39.615" v="0" actId="20577"/>
      <pc:docMkLst>
        <pc:docMk/>
      </pc:docMkLst>
      <pc:sldChg chg="modSp mod">
        <pc:chgData name="Fares Makki" userId="d0c14dd2-ce13-49c4-820b-c6a5e60d5a8d" providerId="ADAL" clId="{190E5BF9-DA56-4E89-A802-847FC911DCEB}" dt="2026-02-19T06:40:39.615" v="0" actId="20577"/>
        <pc:sldMkLst>
          <pc:docMk/>
          <pc:sldMk cId="4267627067" sldId="273"/>
        </pc:sldMkLst>
        <pc:spChg chg="mod">
          <ac:chgData name="Fares Makki" userId="d0c14dd2-ce13-49c4-820b-c6a5e60d5a8d" providerId="ADAL" clId="{190E5BF9-DA56-4E89-A802-847FC911DCEB}" dt="2026-02-19T06:40:39.615" v="0" actId="20577"/>
          <ac:spMkLst>
            <pc:docMk/>
            <pc:sldMk cId="4267627067" sldId="273"/>
            <ac:spMk id="3" creationId="{2B9CB461-E6DC-A5E2-1CC2-036DAF84BC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93EF9-46E8-4EA9-AC08-98A9048C7853}" type="datetimeFigureOut">
              <a:rPr lang="sv-SE" smtClean="0"/>
              <a:t>2026-02-19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2785-9F08-4775-908F-72274F188C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978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Av totalt 929 plantor fick 705 </a:t>
            </a:r>
            <a:r>
              <a:rPr lang="sv-SE" dirty="0" err="1"/>
              <a:t>st</a:t>
            </a:r>
            <a:r>
              <a:rPr lang="sv-SE" dirty="0"/>
              <a:t> lila och 224 </a:t>
            </a:r>
            <a:r>
              <a:rPr lang="sv-SE" dirty="0" err="1"/>
              <a:t>st</a:t>
            </a:r>
            <a:r>
              <a:rPr lang="sv-SE" dirty="0"/>
              <a:t> vita blommor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2785-9F08-4775-908F-72274F188C4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701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Sudda inte bort tavlan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2785-9F08-4775-908F-72274F188C4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311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Lägga till klyvningstal till exemplet (3 : 1) eller (75% : 25%) </a:t>
            </a:r>
          </a:p>
          <a:p>
            <a:r>
              <a:rPr lang="sv-SE" dirty="0"/>
              <a:t>Prata om </a:t>
            </a:r>
            <a:r>
              <a:rPr lang="sv-SE" b="1" dirty="0"/>
              <a:t>genotyp</a:t>
            </a:r>
            <a:r>
              <a:rPr lang="sv-SE" dirty="0"/>
              <a:t> (en uppsättning gener) och </a:t>
            </a:r>
            <a:r>
              <a:rPr lang="sv-SE" b="1" dirty="0"/>
              <a:t>fenotyp</a:t>
            </a:r>
            <a:r>
              <a:rPr lang="sv-SE" dirty="0"/>
              <a:t> (en uppsättnings egenskaper) här också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2785-9F08-4775-908F-72274F188C4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26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Visa korsningsschema till F1 OCH F2 generationer och påpeka klyvningstal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2785-9F08-4775-908F-72274F188C4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46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AB0 (noll) systemet i Sverige. Andra länder använder ABO (O från tyskans </a:t>
            </a:r>
            <a:r>
              <a:rPr lang="sv-SE" dirty="0" err="1"/>
              <a:t>ohne</a:t>
            </a:r>
            <a:r>
              <a:rPr lang="sv-SE" dirty="0"/>
              <a:t>, </a:t>
            </a:r>
            <a:r>
              <a:rPr lang="sv-SE" i="1" dirty="0"/>
              <a:t>utan</a:t>
            </a:r>
            <a:r>
              <a:rPr lang="sv-SE" i="0" dirty="0"/>
              <a:t>) </a:t>
            </a:r>
          </a:p>
          <a:p>
            <a:r>
              <a:rPr lang="sv-SE" i="0" dirty="0"/>
              <a:t>I står för ”</a:t>
            </a:r>
            <a:r>
              <a:rPr lang="sv-SE" i="0" dirty="0" err="1"/>
              <a:t>isoagglutinogen</a:t>
            </a:r>
            <a:r>
              <a:rPr lang="sv-SE" i="0" dirty="0"/>
              <a:t>” (antigen): alltså att det finns fler ämnen som reagerar på samma sätt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2785-9F08-4775-908F-72274F188C4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868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Kan också prata om </a:t>
            </a:r>
            <a:r>
              <a:rPr lang="sv-SE" dirty="0" err="1"/>
              <a:t>Rh</a:t>
            </a:r>
            <a:r>
              <a:rPr lang="sv-SE" dirty="0"/>
              <a:t>-faktorn (</a:t>
            </a:r>
            <a:r>
              <a:rPr lang="sv-SE" dirty="0" err="1"/>
              <a:t>Rhesus</a:t>
            </a:r>
            <a:r>
              <a:rPr lang="sv-SE" dirty="0"/>
              <a:t>) som följer vanlig nedärvning. Att </a:t>
            </a:r>
            <a:r>
              <a:rPr lang="sv-SE" dirty="0" err="1"/>
              <a:t>Rh</a:t>
            </a:r>
            <a:r>
              <a:rPr lang="sv-SE" dirty="0"/>
              <a:t> faktorn (+) finns är dominant över att det inte finns (-)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2785-9F08-4775-908F-72274F188C4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2177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Förväntade fördelning: 25% : 25% : 25% : 25%</a:t>
            </a:r>
          </a:p>
          <a:p>
            <a:r>
              <a:rPr lang="sv-SE" dirty="0"/>
              <a:t>Aktuellt: 42% : 41% : 9% : 8%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2785-9F08-4775-908F-72274F188C41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606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Fortfarande inte resultaten!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2785-9F08-4775-908F-72274F188C41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058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X</a:t>
            </a:r>
            <a:r>
              <a:rPr lang="sv-SE" baseline="30000" dirty="0"/>
              <a:t>F</a:t>
            </a:r>
            <a:r>
              <a:rPr lang="sv-SE" baseline="0" dirty="0"/>
              <a:t>: färgseende </a:t>
            </a:r>
          </a:p>
          <a:p>
            <a:r>
              <a:rPr lang="sv-SE" baseline="0" dirty="0" err="1"/>
              <a:t>X</a:t>
            </a:r>
            <a:r>
              <a:rPr lang="sv-SE" baseline="30000" dirty="0" err="1"/>
              <a:t>f</a:t>
            </a:r>
            <a:r>
              <a:rPr lang="sv-SE" baseline="0" dirty="0"/>
              <a:t>: färgblind </a:t>
            </a:r>
          </a:p>
          <a:p>
            <a:r>
              <a:rPr lang="sv-SE" baseline="0" dirty="0"/>
              <a:t>Y: Y-kromosom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2785-9F08-4775-908F-72274F188C41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213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D83DD1-116B-5A7C-86A5-650C9CAC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986CB2-6DC1-BA1C-14B2-899D75F9C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C24072-8549-B331-CDB3-CE4E3188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2026-02-19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9EC2C1-84A6-CDBC-ADBA-E73A79C3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0D571D-1680-4A62-6704-333BF95B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122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36BBA2-522C-A4CC-7F99-8B692ADD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C5708EA-E47C-1CAC-75CD-1ED5C274F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E8CC5E-CCDF-E1C7-DCB9-C356FDA8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2026-02-19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E4C72F-4725-468F-1C16-D199285E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3752EA-ADBA-280C-031F-65B651342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42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BBD9F59-B0B3-0153-DA8C-1BBBA1EC7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F3E9CE1-47B2-9E41-8DBA-EBE7EDB61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66E7D5-B047-2B57-DCAA-85576DAE7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2026-02-19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A7238C-CF0B-8E1B-EE09-862C62CD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ABE098-3C61-3D1B-5BA5-9E49CDA1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92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8579C0-85A1-4DA6-E9B4-BECD20F1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C369BF-5D73-5790-2884-A908064C6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348C39-4571-49EC-A355-88B60A071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2026-02-19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28E261-296D-A073-3E07-E9582B3F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EEDF8C-EF1A-9775-B231-7DBDC71E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996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41C5A8-64B3-A6B2-DA9A-0303F2AA8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92F0F5-1D76-A4E1-7E27-3D2677386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1B4943-B012-AECB-4058-6768BBCE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2026-02-19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1C6885-899B-BA0A-974E-616C3449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7F4790-B7F7-3DC1-5FC8-69449888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8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F4C75B-F3DE-3AA7-3933-3F6AFE8B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9A77AD-1F66-9110-C0CB-8C4835329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33DC2BC-1533-4984-6F14-5F8350374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9304238-4EF9-5E9A-DDB9-E5F463CFE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2026-02-19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FC1F468-24F6-54FF-30A2-BC16D69A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2114C81-E6C9-2FB3-45D2-E765330D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11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529295-55F1-4CA0-88EF-A3E36320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63CD5C-2345-7F8E-6E5B-4EEC92B2D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1F76F93-4E14-C861-9F00-6EFF6F2A8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49B8066-B299-77A5-AF82-97F584FC8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2796B56-DE4D-3F22-5519-DC567C0EB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1A58FFB-854E-C226-9E4C-FDDCFD84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2026-02-19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3980988-B0DD-86D7-8ED9-DBF87CF9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81C5704-0A66-89E3-8DF5-F2D9585F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57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912957-0A94-82C6-0001-B6DBF576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1A555D-C241-2224-B895-07134FEE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2026-02-19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691EC9-5DFF-3C6C-71B0-6F81BFA1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1B519A0-C778-017A-07C9-16009113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97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B307A00-A501-B021-43D8-4BAC97A6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2026-02-19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436A542-4D3F-5047-EEFC-FFE903B29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3A458B0-8EEF-199D-6446-5B6194A4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035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5FB314-5F7B-BAC0-A312-773B36FD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6E8444-3A7F-23EC-194C-CB4B95E71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D52D75-0D2F-5C06-416F-235502457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4704496-23B8-FEE8-FBAF-DE75804D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2026-02-19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EB18666-21EB-7E01-9A19-5F553E91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216DF2A-09CC-307A-035F-D929E8B2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87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3B36F9-848E-E0F4-1D47-7411D6B7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E402967-5F41-1177-DBAE-399853BF5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680A0B-ED0F-CEEC-02AA-EC851B0EA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0CA3410-DBDC-D74F-5DFE-F0B0FB7E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2026-02-19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23296B0-F905-A90D-69FF-430747C7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0A75D2B-0DEF-67CD-ED71-634D0D4C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8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227594A-2657-2B86-39D1-9B462AB7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125713-1AC2-F890-A9E8-6730487CE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D91644-25BA-9383-9448-421E9950F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F08C78-0C85-47EA-AE17-D800FD9639F7}" type="datetimeFigureOut">
              <a:rPr lang="sv-SE" smtClean="0"/>
              <a:t>2026-02-19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FAD9D9-A3CD-C681-4BD7-604622235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7BC103-4D6A-061D-AA60-830AA3C62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0223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AC2B51-9B8B-BDFF-E789-1768790091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19A4566-6CE2-128D-A363-09ADA5489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Gener och Korsningsschema </a:t>
            </a:r>
          </a:p>
        </p:txBody>
      </p:sp>
    </p:spTree>
    <p:extLst>
      <p:ext uri="{BB962C8B-B14F-4D97-AF65-F5344CB8AC3E}">
        <p14:creationId xmlns:p14="http://schemas.microsoft.com/office/powerpoint/2010/main" val="317969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2998B8-98A4-6013-232C-89DEDB45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0DDB1F-EC5C-91D9-77FA-FE6936AE9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Vilken fenotyp och vilken genotyp ger parning av en </a:t>
            </a:r>
            <a:r>
              <a:rPr lang="sv-SE" dirty="0" err="1"/>
              <a:t>homozygota</a:t>
            </a:r>
            <a:r>
              <a:rPr lang="sv-SE" dirty="0"/>
              <a:t> svarta mus med en </a:t>
            </a:r>
            <a:r>
              <a:rPr lang="sv-SE" dirty="0" err="1"/>
              <a:t>homozygota</a:t>
            </a:r>
            <a:r>
              <a:rPr lang="sv-SE" dirty="0"/>
              <a:t> vita mus där svart är dominant? </a:t>
            </a:r>
          </a:p>
        </p:txBody>
      </p:sp>
    </p:spTree>
    <p:extLst>
      <p:ext uri="{BB962C8B-B14F-4D97-AF65-F5344CB8AC3E}">
        <p14:creationId xmlns:p14="http://schemas.microsoft.com/office/powerpoint/2010/main" val="119371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C9E005-7E1F-4298-64B6-EE4E949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570D4E-3324-02F6-835B-2927E1DDF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Vilken fenotyp och vilken genotyp ger parning av två </a:t>
            </a:r>
            <a:r>
              <a:rPr lang="sv-SE" dirty="0" err="1"/>
              <a:t>heterozygota</a:t>
            </a:r>
            <a:r>
              <a:rPr lang="sv-SE" dirty="0"/>
              <a:t> svarta mus? </a:t>
            </a:r>
          </a:p>
        </p:txBody>
      </p:sp>
    </p:spTree>
    <p:extLst>
      <p:ext uri="{BB962C8B-B14F-4D97-AF65-F5344CB8AC3E}">
        <p14:creationId xmlns:p14="http://schemas.microsoft.com/office/powerpoint/2010/main" val="3086536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CBE008-8B9A-F277-437C-762C0BA9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5A7C8A-DF03-7343-E129-EA1604EA2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Vilken fenotyp och vilken genotyp ger parning av en </a:t>
            </a:r>
            <a:r>
              <a:rPr lang="sv-SE" dirty="0" err="1"/>
              <a:t>heterozygota</a:t>
            </a:r>
            <a:r>
              <a:rPr lang="sv-SE" dirty="0"/>
              <a:t> svarta mus och en </a:t>
            </a:r>
            <a:r>
              <a:rPr lang="sv-SE" dirty="0" err="1"/>
              <a:t>homozygota</a:t>
            </a:r>
            <a:r>
              <a:rPr lang="sv-SE" dirty="0"/>
              <a:t> vita mus? </a:t>
            </a:r>
          </a:p>
        </p:txBody>
      </p:sp>
    </p:spTree>
    <p:extLst>
      <p:ext uri="{BB962C8B-B14F-4D97-AF65-F5344CB8AC3E}">
        <p14:creationId xmlns:p14="http://schemas.microsoft.com/office/powerpoint/2010/main" val="188904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03A5DA-80FE-FC85-988A-276B20E6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Flera egenskaper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9CB461-E6DC-A5E2-1CC2-036DAF84B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Inte alla gener är på samma kromosom </a:t>
            </a:r>
          </a:p>
          <a:p>
            <a:r>
              <a:rPr lang="sv-SE" dirty="0"/>
              <a:t>Varje könscell får en kromosom från varje homologt kromosompar</a:t>
            </a:r>
          </a:p>
          <a:p>
            <a:pPr marL="0" indent="0">
              <a:buNone/>
            </a:pPr>
            <a:r>
              <a:rPr lang="sv-SE" dirty="0"/>
              <a:t>Exempel: Mendels ärtblommor. Lila är dominanta över vita och gul </a:t>
            </a:r>
            <a:r>
              <a:rPr lang="sv-SE" dirty="0" err="1"/>
              <a:t>fröfärg</a:t>
            </a:r>
            <a:r>
              <a:rPr lang="sv-SE" dirty="0"/>
              <a:t> är dominanta över grön. Två </a:t>
            </a:r>
            <a:r>
              <a:rPr lang="sv-SE" dirty="0" err="1"/>
              <a:t>heterozygota</a:t>
            </a:r>
            <a:r>
              <a:rPr lang="sv-SE" dirty="0"/>
              <a:t> föräldrar korsas: </a:t>
            </a:r>
          </a:p>
        </p:txBody>
      </p:sp>
    </p:spTree>
    <p:extLst>
      <p:ext uri="{BB962C8B-B14F-4D97-AF65-F5344CB8AC3E}">
        <p14:creationId xmlns:p14="http://schemas.microsoft.com/office/powerpoint/2010/main" val="4267627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7A9A45-CDFE-498B-7710-7C4CFF22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536A88-FD88-18D1-22DA-1ECC087E7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Hos majs är </a:t>
            </a:r>
            <a:r>
              <a:rPr lang="sv-SE" dirty="0" err="1"/>
              <a:t>allelen</a:t>
            </a:r>
            <a:r>
              <a:rPr lang="sv-SE" dirty="0"/>
              <a:t> för mörka frön (F) dominant över vita (f) och </a:t>
            </a:r>
            <a:r>
              <a:rPr lang="sv-SE" dirty="0" err="1"/>
              <a:t>allelen</a:t>
            </a:r>
            <a:r>
              <a:rPr lang="sv-SE" dirty="0"/>
              <a:t> för släta frön (S) dominant över skrynkliga (s). Generna ligger på olika kromosomer. En homozygot, mörk- och slätfröig majsplanta korsas med en ljus- och </a:t>
            </a:r>
            <a:r>
              <a:rPr lang="sv-SE" dirty="0" err="1"/>
              <a:t>skrynkelfröig</a:t>
            </a:r>
            <a:r>
              <a:rPr lang="sv-SE" dirty="0"/>
              <a:t> planta. Vilken genotyp har avkomma och vilken fenotyp uppvisar den? </a:t>
            </a:r>
          </a:p>
        </p:txBody>
      </p:sp>
    </p:spTree>
    <p:extLst>
      <p:ext uri="{BB962C8B-B14F-4D97-AF65-F5344CB8AC3E}">
        <p14:creationId xmlns:p14="http://schemas.microsoft.com/office/powerpoint/2010/main" val="1743771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DE96F1-55DB-54BD-5EE5-4253CA86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Samverkan mellan gener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131D5E-BC95-68CC-499F-24A3A674B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det finns en dominant </a:t>
            </a:r>
            <a:r>
              <a:rPr lang="sv-SE" dirty="0" err="1"/>
              <a:t>allel</a:t>
            </a:r>
            <a:r>
              <a:rPr lang="sv-SE" dirty="0"/>
              <a:t> och en recessiv </a:t>
            </a:r>
            <a:r>
              <a:rPr lang="sv-SE" dirty="0" err="1"/>
              <a:t>allel</a:t>
            </a:r>
            <a:r>
              <a:rPr lang="sv-SE" dirty="0"/>
              <a:t> pratar man om </a:t>
            </a:r>
            <a:r>
              <a:rPr lang="sv-SE" i="1" dirty="0"/>
              <a:t>kvalitativa egenskaper</a:t>
            </a:r>
            <a:endParaRPr lang="sv-SE" dirty="0"/>
          </a:p>
          <a:p>
            <a:pPr lvl="1"/>
            <a:r>
              <a:rPr lang="sv-SE" dirty="0"/>
              <a:t>Avkomma blir antingen, eller </a:t>
            </a:r>
          </a:p>
          <a:p>
            <a:r>
              <a:rPr lang="sv-SE" dirty="0"/>
              <a:t>När det finns inga bestämda gränser mellan egenskaper såsom längd hos människor eller ögonfärg (varierade grader) pratar man om </a:t>
            </a:r>
            <a:r>
              <a:rPr lang="sv-SE" i="1" dirty="0"/>
              <a:t>kvantitativa egenskaper</a:t>
            </a:r>
            <a:endParaRPr lang="sv-SE" dirty="0"/>
          </a:p>
          <a:p>
            <a:r>
              <a:rPr lang="sv-SE" dirty="0"/>
              <a:t>När en egenskap styrs av flera genpar kallas egenskapen </a:t>
            </a:r>
            <a:r>
              <a:rPr lang="sv-SE" i="1" dirty="0" err="1"/>
              <a:t>polygen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Ögonfärg styrs av tre (kända) genpar fördelade på två kromosomer </a:t>
            </a:r>
          </a:p>
        </p:txBody>
      </p:sp>
    </p:spTree>
    <p:extLst>
      <p:ext uri="{BB962C8B-B14F-4D97-AF65-F5344CB8AC3E}">
        <p14:creationId xmlns:p14="http://schemas.microsoft.com/office/powerpoint/2010/main" val="83847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11FE40-A531-9DEE-E8C1-E3099DFD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Intermediär nedärvning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375FDF-4425-A245-1F44-D33136232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avkomman får en egenskap som är mitt emellan föräldrarnas egenskaper </a:t>
            </a:r>
          </a:p>
          <a:p>
            <a:r>
              <a:rPr lang="sv-SE" dirty="0"/>
              <a:t>Anlagen har lika stor dominans </a:t>
            </a:r>
          </a:p>
          <a:p>
            <a:pPr marL="0" indent="0">
              <a:buNone/>
            </a:pPr>
            <a:r>
              <a:rPr lang="sv-SE" dirty="0"/>
              <a:t>Exempel: Underblomman är en sommarblomma med stor trumpetliknande blommor i de mest varierande färger. När en röd blomma korsas med en vit blomma får avkomma rosa blommor. </a:t>
            </a:r>
          </a:p>
        </p:txBody>
      </p:sp>
    </p:spTree>
    <p:extLst>
      <p:ext uri="{BB962C8B-B14F-4D97-AF65-F5344CB8AC3E}">
        <p14:creationId xmlns:p14="http://schemas.microsoft.com/office/powerpoint/2010/main" val="667320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E3F498-2FFA-14B9-B41D-FDCAA046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Kodominans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E3D1F2-536B-49EE-16CC-530F4CB28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avkomman får både egenskaper från lika dominanta </a:t>
            </a:r>
            <a:r>
              <a:rPr lang="sv-SE" dirty="0" err="1"/>
              <a:t>alleler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Inte en blandning! </a:t>
            </a:r>
          </a:p>
          <a:p>
            <a:pPr marL="0" indent="0">
              <a:buNone/>
            </a:pPr>
            <a:r>
              <a:rPr lang="sv-SE" dirty="0"/>
              <a:t>Exempel: I människor har vi 4 blodgrupper (A, B, AB, 0) i det så kallade AB0-systemet. </a:t>
            </a:r>
          </a:p>
          <a:p>
            <a:pPr marL="0" indent="0">
              <a:buNone/>
            </a:pPr>
            <a:r>
              <a:rPr lang="sv-SE" dirty="0"/>
              <a:t>	I</a:t>
            </a:r>
            <a:r>
              <a:rPr lang="sv-SE" baseline="30000" dirty="0"/>
              <a:t>A</a:t>
            </a:r>
            <a:r>
              <a:rPr lang="sv-SE" dirty="0"/>
              <a:t>: anlag för blodgrupp A (dominant) </a:t>
            </a:r>
          </a:p>
          <a:p>
            <a:pPr marL="0" indent="0">
              <a:buNone/>
            </a:pPr>
            <a:r>
              <a:rPr lang="sv-SE" dirty="0"/>
              <a:t>	I</a:t>
            </a:r>
            <a:r>
              <a:rPr lang="sv-SE" baseline="30000" dirty="0"/>
              <a:t>B</a:t>
            </a:r>
            <a:r>
              <a:rPr lang="sv-SE" dirty="0"/>
              <a:t>: anlag för blodgrupp B (dominant) </a:t>
            </a:r>
          </a:p>
          <a:p>
            <a:pPr marL="0" indent="0">
              <a:buNone/>
            </a:pPr>
            <a:r>
              <a:rPr lang="sv-SE" dirty="0"/>
              <a:t>	i</a:t>
            </a:r>
            <a:r>
              <a:rPr lang="sv-SE" baseline="30000" dirty="0"/>
              <a:t>0</a:t>
            </a:r>
            <a:r>
              <a:rPr lang="sv-SE" dirty="0"/>
              <a:t>: anlag för blodgrupp 0 (recessivt) </a:t>
            </a:r>
          </a:p>
          <a:p>
            <a:r>
              <a:rPr lang="sv-SE" dirty="0"/>
              <a:t>När fler än två genvarianter kan förekomma på en </a:t>
            </a:r>
            <a:r>
              <a:rPr lang="sv-SE" dirty="0" err="1"/>
              <a:t>loci</a:t>
            </a:r>
            <a:r>
              <a:rPr lang="sv-SE" dirty="0"/>
              <a:t> är det </a:t>
            </a:r>
            <a:r>
              <a:rPr lang="sv-SE" i="1" dirty="0"/>
              <a:t>multipla </a:t>
            </a:r>
            <a:r>
              <a:rPr lang="sv-SE" i="1" dirty="0" err="1"/>
              <a:t>alleler</a:t>
            </a:r>
            <a:r>
              <a:rPr lang="sv-SE" i="1" dirty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092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AF1E30-30B4-2480-CB2C-3D3A18D1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1FE914-12F8-5183-80A6-5144397A4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122" name="Picture 2" descr="Blodgrupper – deras egenskaper och skillnader | illvet.se">
            <a:extLst>
              <a:ext uri="{FF2B5EF4-FFF2-40B4-BE49-F238E27FC236}">
                <a16:creationId xmlns:a16="http://schemas.microsoft.com/office/drawing/2014/main" id="{27DFE38A-DBA9-1545-7A34-938F6859A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388"/>
            <a:ext cx="975360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87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2EDCA0-3A6F-BA78-2EAF-DC24E9B0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3F74E0-7DD4-6B34-4D1F-482685887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Vilka genotyper och fenotyper resulterar i en parning mellan en individ som är </a:t>
            </a:r>
            <a:r>
              <a:rPr lang="sv-SE" dirty="0" err="1"/>
              <a:t>heterozygota</a:t>
            </a:r>
            <a:r>
              <a:rPr lang="sv-SE" dirty="0"/>
              <a:t> blodtyp A och den andra är </a:t>
            </a:r>
            <a:r>
              <a:rPr lang="sv-SE" dirty="0" err="1"/>
              <a:t>heterozygota</a:t>
            </a:r>
            <a:r>
              <a:rPr lang="sv-SE" dirty="0"/>
              <a:t> blodtyp B? </a:t>
            </a:r>
          </a:p>
        </p:txBody>
      </p:sp>
    </p:spTree>
    <p:extLst>
      <p:ext uri="{BB962C8B-B14F-4D97-AF65-F5344CB8AC3E}">
        <p14:creationId xmlns:p14="http://schemas.microsoft.com/office/powerpoint/2010/main" val="384347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C72B28-E646-E980-5E0C-C753565E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Genom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C25D7E-37CC-DE55-5093-65779CFB7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9680" cy="4351338"/>
          </a:xfrm>
        </p:spPr>
        <p:txBody>
          <a:bodyPr/>
          <a:lstStyle/>
          <a:p>
            <a:r>
              <a:rPr lang="sv-SE" dirty="0"/>
              <a:t>Den totala mängden DNA som finns hos levande organismer </a:t>
            </a:r>
          </a:p>
          <a:p>
            <a:pPr lvl="1"/>
            <a:r>
              <a:rPr lang="sv-SE" dirty="0"/>
              <a:t>Också kallas för arvsmassa </a:t>
            </a:r>
          </a:p>
          <a:p>
            <a:r>
              <a:rPr lang="sv-SE" dirty="0"/>
              <a:t>Inom arvsmassan är en små procent som kodar för proteiner </a:t>
            </a:r>
          </a:p>
          <a:p>
            <a:pPr lvl="1"/>
            <a:r>
              <a:rPr lang="sv-SE" dirty="0"/>
              <a:t>Gener </a:t>
            </a:r>
          </a:p>
          <a:p>
            <a:r>
              <a:rPr lang="sv-SE" dirty="0"/>
              <a:t>Gener (och miljö) är vad gör skillnaden mellan individer </a:t>
            </a:r>
          </a:p>
        </p:txBody>
      </p:sp>
      <p:pic>
        <p:nvPicPr>
          <p:cNvPr id="4" name="Picture 2" descr="What is a gene?">
            <a:extLst>
              <a:ext uri="{FF2B5EF4-FFF2-40B4-BE49-F238E27FC236}">
                <a16:creationId xmlns:a16="http://schemas.microsoft.com/office/drawing/2014/main" id="{D2E2650D-1362-DD9B-ECDB-61638BE56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84" y="293402"/>
            <a:ext cx="5926736" cy="320954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0" name="Picture 2" descr="Gene - Innovative Genomics Institute (IGI)">
            <a:extLst>
              <a:ext uri="{FF2B5EF4-FFF2-40B4-BE49-F238E27FC236}">
                <a16:creationId xmlns:a16="http://schemas.microsoft.com/office/drawing/2014/main" id="{531EF3EB-53F2-963A-EB08-DB3D1935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12" y="3574669"/>
            <a:ext cx="2684279" cy="320954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53855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ABE82D-032D-C31D-9326-9A54FF0C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Kopplade egenskaper och överkorsning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52CDF4-083C-C337-BE17-AA5F38A95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två egenskaper sitter på samma kromosom är de </a:t>
            </a:r>
            <a:r>
              <a:rPr lang="sv-SE" i="1" dirty="0"/>
              <a:t>kopplade egenskaper</a:t>
            </a:r>
            <a:r>
              <a:rPr lang="sv-SE" dirty="0"/>
              <a:t>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Exempel: bananflugor</a:t>
            </a:r>
          </a:p>
          <a:p>
            <a:r>
              <a:rPr lang="sv-SE" dirty="0"/>
              <a:t>A = anlag för ljus kropp</a:t>
            </a:r>
          </a:p>
          <a:p>
            <a:r>
              <a:rPr lang="sv-SE" dirty="0"/>
              <a:t>a = anlag för mörk kropp </a:t>
            </a:r>
          </a:p>
          <a:p>
            <a:r>
              <a:rPr lang="sv-SE" dirty="0"/>
              <a:t>B = anlag för långa vingar</a:t>
            </a:r>
          </a:p>
          <a:p>
            <a:r>
              <a:rPr lang="sv-SE" dirty="0"/>
              <a:t>b = anlag för förkrympta vingar  </a:t>
            </a:r>
          </a:p>
        </p:txBody>
      </p:sp>
      <p:pic>
        <p:nvPicPr>
          <p:cNvPr id="7" name="Bildobjekt 6" descr="En bild som visar text, insekt, ryggradslös, skalbagge&#10;&#10;AI-genererat innehåll kan vara felaktigt.">
            <a:extLst>
              <a:ext uri="{FF2B5EF4-FFF2-40B4-BE49-F238E27FC236}">
                <a16:creationId xmlns:a16="http://schemas.microsoft.com/office/drawing/2014/main" id="{5D0F71A5-A402-DE97-CF18-5EEB622E0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t="11111" r="1482" b="32778"/>
          <a:stretch/>
        </p:blipFill>
        <p:spPr>
          <a:xfrm>
            <a:off x="6505574" y="2326805"/>
            <a:ext cx="5686426" cy="453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62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2849A7-CDD8-115F-E450-B969C117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456362" cy="1600200"/>
          </a:xfrm>
        </p:spPr>
        <p:txBody>
          <a:bodyPr>
            <a:normAutofit/>
          </a:bodyPr>
          <a:lstStyle/>
          <a:p>
            <a:r>
              <a:rPr lang="sv-SE" sz="4800" dirty="0"/>
              <a:t>Kopplade egenskaper och överkorsning</a:t>
            </a:r>
          </a:p>
        </p:txBody>
      </p:sp>
      <p:pic>
        <p:nvPicPr>
          <p:cNvPr id="5" name="Platshållare för innehåll 4" descr="En bild som visar text, insekt, skalbagge, leddjur&#10;&#10;AI-genererat innehåll kan vara felaktigt.">
            <a:extLst>
              <a:ext uri="{FF2B5EF4-FFF2-40B4-BE49-F238E27FC236}">
                <a16:creationId xmlns:a16="http://schemas.microsoft.com/office/drawing/2014/main" id="{759338B7-9118-4B4F-D854-E3D2E4942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4" t="5726" r="12849" b="12849"/>
          <a:stretch/>
        </p:blipFill>
        <p:spPr>
          <a:xfrm>
            <a:off x="7896225" y="0"/>
            <a:ext cx="4295775" cy="6842722"/>
          </a:xfr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950F5D0-C1C6-2DD6-79F3-0EF29C691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0750"/>
            <a:ext cx="3932237" cy="36782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Anlag för kroppsfärg och vinglängd är kopplade på samma kromosom </a:t>
            </a:r>
          </a:p>
        </p:txBody>
      </p:sp>
    </p:spTree>
    <p:extLst>
      <p:ext uri="{BB962C8B-B14F-4D97-AF65-F5344CB8AC3E}">
        <p14:creationId xmlns:p14="http://schemas.microsoft.com/office/powerpoint/2010/main" val="3706887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8E99690-9736-D304-9B4B-792ECCC9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9375" cy="1325563"/>
          </a:xfrm>
        </p:spPr>
        <p:txBody>
          <a:bodyPr/>
          <a:lstStyle/>
          <a:p>
            <a:r>
              <a:rPr lang="sv-SE" dirty="0"/>
              <a:t>Kopplade egenskaper och överkorsning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FB9F6D2-F3CD-0247-4A23-34EB6A96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87550"/>
            <a:ext cx="5257800" cy="4351338"/>
          </a:xfrm>
        </p:spPr>
        <p:txBody>
          <a:bodyPr/>
          <a:lstStyle/>
          <a:p>
            <a:r>
              <a:rPr lang="sv-SE" dirty="0"/>
              <a:t>Under meios I kommer homologa par tillsammans och bildar </a:t>
            </a:r>
            <a:r>
              <a:rPr lang="sv-SE" dirty="0" err="1"/>
              <a:t>chiasmata</a:t>
            </a:r>
            <a:r>
              <a:rPr lang="sv-SE" dirty="0"/>
              <a:t> (X-form) där deras egenskaper korsas över från en kromosom till en annan </a:t>
            </a:r>
          </a:p>
          <a:p>
            <a:r>
              <a:rPr lang="sv-SE" dirty="0"/>
              <a:t>Bildar genetisk variation inom arten </a:t>
            </a:r>
          </a:p>
        </p:txBody>
      </p:sp>
      <p:pic>
        <p:nvPicPr>
          <p:cNvPr id="8" name="Bildobjekt 7" descr="En bild som visar text, rita, skiss, handskrift&#10;&#10;AI-genererat innehåll kan vara felaktigt.">
            <a:extLst>
              <a:ext uri="{FF2B5EF4-FFF2-40B4-BE49-F238E27FC236}">
                <a16:creationId xmlns:a16="http://schemas.microsoft.com/office/drawing/2014/main" id="{A28979DF-9858-92C9-06A3-79CC046A7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33194" r="9444" b="28055"/>
          <a:stretch/>
        </p:blipFill>
        <p:spPr>
          <a:xfrm>
            <a:off x="6014509" y="1987550"/>
            <a:ext cx="6177491" cy="383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07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C7A853-6F0E-72D6-1D95-AAECF601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DF27EF-5610-0A6B-0BA7-64A42D6B5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En bild som visar text, insekt, ryggradslös, skalbagge&#10;&#10;AI-genererat innehåll kan vara felaktigt.">
            <a:extLst>
              <a:ext uri="{FF2B5EF4-FFF2-40B4-BE49-F238E27FC236}">
                <a16:creationId xmlns:a16="http://schemas.microsoft.com/office/drawing/2014/main" id="{E652F33C-A874-9404-DD84-D7D16D321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t="11111" r="1482" b="32778"/>
          <a:stretch/>
        </p:blipFill>
        <p:spPr>
          <a:xfrm>
            <a:off x="5542866" y="957262"/>
            <a:ext cx="6203817" cy="4943475"/>
          </a:xfrm>
          <a:prstGeom prst="rect">
            <a:avLst/>
          </a:prstGeom>
        </p:spPr>
      </p:pic>
      <p:pic>
        <p:nvPicPr>
          <p:cNvPr id="5" name="Platshållare för innehåll 4" descr="En bild som visar text, insekt, skalbagge, leddjur&#10;&#10;AI-genererat innehåll kan vara felaktigt.">
            <a:extLst>
              <a:ext uri="{FF2B5EF4-FFF2-40B4-BE49-F238E27FC236}">
                <a16:creationId xmlns:a16="http://schemas.microsoft.com/office/drawing/2014/main" id="{ACBDAC30-827A-03F2-4C4A-E3BC340D2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4" t="5726" r="12849" b="12849"/>
          <a:stretch/>
        </p:blipFill>
        <p:spPr>
          <a:xfrm>
            <a:off x="666750" y="7638"/>
            <a:ext cx="4295775" cy="684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19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C57BC4-D87C-AF02-8475-97D3503B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Könskromosomer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0FB93D-53CD-CF1F-6162-90D533D9F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2819" cy="4351338"/>
          </a:xfrm>
        </p:spPr>
        <p:txBody>
          <a:bodyPr>
            <a:normAutofit/>
          </a:bodyPr>
          <a:lstStyle/>
          <a:p>
            <a:r>
              <a:rPr lang="sv-SE" dirty="0"/>
              <a:t>Könskromosomer skiljer sig från </a:t>
            </a:r>
            <a:r>
              <a:rPr lang="sv-SE" i="1" dirty="0" err="1"/>
              <a:t>autosomala</a:t>
            </a:r>
            <a:r>
              <a:rPr lang="sv-SE" i="1" dirty="0"/>
              <a:t> kromosomer</a:t>
            </a:r>
            <a:r>
              <a:rPr lang="sv-SE" dirty="0"/>
              <a:t> i att de bestämmer individens kön</a:t>
            </a:r>
          </a:p>
          <a:p>
            <a:r>
              <a:rPr lang="sv-SE" dirty="0"/>
              <a:t>Hos människor finns två kromosomer: X-kromosom och Y-kromosom</a:t>
            </a:r>
          </a:p>
          <a:p>
            <a:pPr lvl="1"/>
            <a:r>
              <a:rPr lang="sv-SE" dirty="0"/>
              <a:t>Y-kromosom är mycket mindre än X-kromosom</a:t>
            </a:r>
          </a:p>
          <a:p>
            <a:pPr lvl="1"/>
            <a:r>
              <a:rPr lang="sv-SE" dirty="0"/>
              <a:t>Y-kromosom har genen som bestämmer att fostret får testiklar (</a:t>
            </a:r>
            <a:r>
              <a:rPr lang="sv-SE" i="1" dirty="0"/>
              <a:t>SRY</a:t>
            </a:r>
            <a:r>
              <a:rPr lang="sv-SE" dirty="0"/>
              <a:t>-gen)</a:t>
            </a:r>
          </a:p>
        </p:txBody>
      </p:sp>
      <p:pic>
        <p:nvPicPr>
          <p:cNvPr id="4" name="Picture 2" descr="Kromosomer – NOC">
            <a:extLst>
              <a:ext uri="{FF2B5EF4-FFF2-40B4-BE49-F238E27FC236}">
                <a16:creationId xmlns:a16="http://schemas.microsoft.com/office/drawing/2014/main" id="{77DA854F-7004-8996-73A8-5AABD7303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19" y="1690688"/>
            <a:ext cx="60027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335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1BACE6-D1C0-545B-5B13-E40CE0E5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3003D8-B408-1031-0504-288BAB002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Vad är sannolikheten att ett par får en son eller en dotter?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8460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8259EE-1CF0-7D39-9E90-0051B286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Könsbundet arv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4A1E5E-88DC-6841-6517-5C97395D3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De flesta könsbundna gener befinner sig på X-</a:t>
            </a:r>
            <a:r>
              <a:rPr lang="sv-SE" dirty="0" err="1"/>
              <a:t>kromosomet</a:t>
            </a:r>
            <a:r>
              <a:rPr lang="sv-SE" dirty="0"/>
              <a:t> (Y är så små) </a:t>
            </a:r>
          </a:p>
        </p:txBody>
      </p:sp>
      <p:pic>
        <p:nvPicPr>
          <p:cNvPr id="3080" name="Picture 8" descr="Könsbundet arv – Ugglans Biologi">
            <a:extLst>
              <a:ext uri="{FF2B5EF4-FFF2-40B4-BE49-F238E27FC236}">
                <a16:creationId xmlns:a16="http://schemas.microsoft.com/office/drawing/2014/main" id="{8E9261F6-F851-F41E-7175-B6FF2B8C5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91" y="2254636"/>
            <a:ext cx="3640527" cy="234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32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0FD209-3B0F-3EDE-524D-B8FBA55A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31839C-1DAB-810C-50D5-3DACF471E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i="1" dirty="0"/>
              <a:t>Röd-grön färgblind</a:t>
            </a:r>
            <a:r>
              <a:rPr lang="sv-SE" dirty="0"/>
              <a:t> är könsbundet på X-</a:t>
            </a:r>
            <a:r>
              <a:rPr lang="sv-SE" dirty="0" err="1"/>
              <a:t>kromosomet</a:t>
            </a:r>
            <a:r>
              <a:rPr lang="sv-SE" dirty="0"/>
              <a:t>. Felaktiga färgseendet är recessivt. En färgseende pappa och en </a:t>
            </a:r>
            <a:r>
              <a:rPr lang="sv-SE" dirty="0" err="1"/>
              <a:t>heterozygota</a:t>
            </a:r>
            <a:r>
              <a:rPr lang="sv-SE" dirty="0"/>
              <a:t> färgseende mamma får avkomma. Vad blir klyvningstal?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7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098F4-2E00-FABA-030F-A90B643D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408" y="534734"/>
            <a:ext cx="7729728" cy="1325563"/>
          </a:xfrm>
        </p:spPr>
        <p:txBody>
          <a:bodyPr/>
          <a:lstStyle/>
          <a:p>
            <a:r>
              <a:rPr lang="sv-SE" dirty="0"/>
              <a:t>Gregor Mendel (1822 – 1884) </a:t>
            </a:r>
            <a:br>
              <a:rPr lang="sv-SE" dirty="0"/>
            </a:br>
            <a:r>
              <a:rPr lang="sv-SE" dirty="0"/>
              <a:t>(Genetikens fader)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866C1B-B25F-41BB-EA5F-C003EFF7B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64" y="2505456"/>
            <a:ext cx="6010656" cy="4114801"/>
          </a:xfrm>
        </p:spPr>
        <p:txBody>
          <a:bodyPr>
            <a:normAutofit/>
          </a:bodyPr>
          <a:lstStyle/>
          <a:p>
            <a:r>
              <a:rPr lang="sv-SE" dirty="0"/>
              <a:t>Född i Österrike (numera Tjeckien) </a:t>
            </a:r>
          </a:p>
          <a:p>
            <a:r>
              <a:rPr lang="sv-SE" dirty="0"/>
              <a:t>Naturvetare och munk </a:t>
            </a:r>
          </a:p>
          <a:p>
            <a:r>
              <a:rPr lang="sv-SE" dirty="0"/>
              <a:t>Genomförde fleråriga korsningsförsök med trädgårdsärter </a:t>
            </a:r>
          </a:p>
          <a:p>
            <a:r>
              <a:rPr lang="sv-SE" dirty="0"/>
              <a:t>Klippte bort blommors ståndare</a:t>
            </a:r>
          </a:p>
          <a:p>
            <a:r>
              <a:rPr lang="sv-SE" dirty="0"/>
              <a:t>Överförde pollen själv med en pensel </a:t>
            </a:r>
          </a:p>
        </p:txBody>
      </p:sp>
      <p:pic>
        <p:nvPicPr>
          <p:cNvPr id="3074" name="Picture 2" descr="Gregor Mendel - Simple English Wikipedia, the free encyclopedia">
            <a:extLst>
              <a:ext uri="{FF2B5EF4-FFF2-40B4-BE49-F238E27FC236}">
                <a16:creationId xmlns:a16="http://schemas.microsoft.com/office/drawing/2014/main" id="{DB96F4B0-F485-BBF2-5DAD-53AAF2D0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5" y="76466"/>
            <a:ext cx="1752858" cy="22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d är pollinering? - Göteborgs botaniska trädgård">
            <a:extLst>
              <a:ext uri="{FF2B5EF4-FFF2-40B4-BE49-F238E27FC236}">
                <a16:creationId xmlns:a16="http://schemas.microsoft.com/office/drawing/2014/main" id="{900BB4C4-C857-F713-5F2C-23B0CC49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" t="7207" r="2549" b="7807"/>
          <a:stretch/>
        </p:blipFill>
        <p:spPr bwMode="auto">
          <a:xfrm>
            <a:off x="6848856" y="2992467"/>
            <a:ext cx="5255570" cy="27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5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276DAD-C025-BC22-F0B9-80BB1B87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Experiment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71178A-387B-934C-3526-A7B8DEA99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471" y="1825625"/>
            <a:ext cx="6648551" cy="4351338"/>
          </a:xfrm>
        </p:spPr>
        <p:txBody>
          <a:bodyPr/>
          <a:lstStyle/>
          <a:p>
            <a:r>
              <a:rPr lang="sv-SE" dirty="0"/>
              <a:t>Föräldrar generation (P): lila x vita </a:t>
            </a:r>
          </a:p>
          <a:p>
            <a:r>
              <a:rPr lang="sv-SE" dirty="0"/>
              <a:t>Första generation (F</a:t>
            </a:r>
            <a:r>
              <a:rPr lang="sv-SE" baseline="-25000" dirty="0"/>
              <a:t>1</a:t>
            </a:r>
            <a:r>
              <a:rPr lang="sv-SE" dirty="0"/>
              <a:t>): alla lila </a:t>
            </a:r>
          </a:p>
          <a:p>
            <a:pPr lvl="1"/>
            <a:r>
              <a:rPr lang="sv-SE" dirty="0"/>
              <a:t>Korsa två från F</a:t>
            </a:r>
            <a:r>
              <a:rPr lang="sv-SE" baseline="-25000" dirty="0"/>
              <a:t>1</a:t>
            </a:r>
            <a:r>
              <a:rPr lang="sv-SE" dirty="0"/>
              <a:t> tillsammans</a:t>
            </a:r>
          </a:p>
          <a:p>
            <a:r>
              <a:rPr lang="sv-SE" dirty="0"/>
              <a:t>Andra generation (F</a:t>
            </a:r>
            <a:r>
              <a:rPr lang="sv-SE" baseline="-25000" dirty="0"/>
              <a:t>2</a:t>
            </a:r>
            <a:r>
              <a:rPr lang="sv-SE" dirty="0"/>
              <a:t>): 75% lila, 25% vita</a:t>
            </a:r>
          </a:p>
        </p:txBody>
      </p:sp>
      <p:pic>
        <p:nvPicPr>
          <p:cNvPr id="4098" name="Picture 2" descr="Mendel's First Experiment ( Read ) | Biology | CK-12 Foundation">
            <a:extLst>
              <a:ext uri="{FF2B5EF4-FFF2-40B4-BE49-F238E27FC236}">
                <a16:creationId xmlns:a16="http://schemas.microsoft.com/office/drawing/2014/main" id="{4B1C0718-15DE-B6BE-4778-90F850AAD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" r="42695"/>
          <a:stretch/>
        </p:blipFill>
        <p:spPr bwMode="auto">
          <a:xfrm>
            <a:off x="301752" y="1395929"/>
            <a:ext cx="4050792" cy="51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84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41762D-1549-2503-3D85-7BA1C341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Slutsats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017FDF-7927-8BC3-CAD2-BB43F869F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7875" cy="4351338"/>
          </a:xfrm>
        </p:spPr>
        <p:txBody>
          <a:bodyPr/>
          <a:lstStyle/>
          <a:p>
            <a:r>
              <a:rPr lang="sv-SE" dirty="0"/>
              <a:t>Det finns två </a:t>
            </a:r>
            <a:r>
              <a:rPr lang="sv-SE" i="1" dirty="0"/>
              <a:t>anlag</a:t>
            </a:r>
            <a:r>
              <a:rPr lang="sv-SE" dirty="0"/>
              <a:t> (variant) för varje egenskap </a:t>
            </a:r>
          </a:p>
          <a:p>
            <a:pPr lvl="1"/>
            <a:r>
              <a:rPr lang="sv-SE" dirty="0"/>
              <a:t>En från ”honan” och en från ”</a:t>
            </a:r>
            <a:r>
              <a:rPr lang="sv-SE" dirty="0" err="1"/>
              <a:t>hanan</a:t>
            </a:r>
            <a:r>
              <a:rPr lang="sv-SE" dirty="0"/>
              <a:t>”  </a:t>
            </a:r>
          </a:p>
          <a:p>
            <a:r>
              <a:rPr lang="sv-SE" dirty="0"/>
              <a:t>Anlagen finns i </a:t>
            </a:r>
            <a:r>
              <a:rPr lang="sv-SE" i="1" dirty="0"/>
              <a:t>dominanta</a:t>
            </a:r>
            <a:r>
              <a:rPr lang="sv-SE" dirty="0"/>
              <a:t> och </a:t>
            </a:r>
            <a:r>
              <a:rPr lang="sv-SE" i="1" dirty="0"/>
              <a:t>recessiva</a:t>
            </a:r>
            <a:r>
              <a:rPr lang="sv-SE" dirty="0"/>
              <a:t> former </a:t>
            </a:r>
          </a:p>
          <a:p>
            <a:r>
              <a:rPr lang="sv-SE" dirty="0"/>
              <a:t>Den dominanta anlag bestämmer egenskapen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Bildobjekt 6" descr="En bild som visar text, blomma, brev, rita&#10;&#10;AI-genererat innehåll kan vara felaktigt.">
            <a:extLst>
              <a:ext uri="{FF2B5EF4-FFF2-40B4-BE49-F238E27FC236}">
                <a16:creationId xmlns:a16="http://schemas.microsoft.com/office/drawing/2014/main" id="{C0344A5C-96F6-A6C0-CAED-BECB4AAEC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t="5324" r="14444" b="29583"/>
          <a:stretch/>
        </p:blipFill>
        <p:spPr>
          <a:xfrm>
            <a:off x="7296150" y="637511"/>
            <a:ext cx="4562476" cy="55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6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37EF57-D773-168E-2F75-BF62DD31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Alleler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A7B462-BEF5-2A77-6A55-93F5FC46C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15075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I varje cell finns en uppsättning kromosomer som härstammar från modern samt motsvarande uppsättning som härstammar från fadern</a:t>
            </a:r>
          </a:p>
          <a:p>
            <a:pPr lvl="1"/>
            <a:r>
              <a:rPr lang="sv-SE" dirty="0"/>
              <a:t>Kromosompar är homologa </a:t>
            </a:r>
            <a:r>
              <a:rPr lang="sv-SE" i="1" dirty="0"/>
              <a:t>(grekiska: homo = samma)</a:t>
            </a:r>
            <a:r>
              <a:rPr lang="sv-SE" dirty="0"/>
              <a:t> </a:t>
            </a:r>
          </a:p>
          <a:p>
            <a:r>
              <a:rPr lang="sv-SE" dirty="0"/>
              <a:t>På en kromosom finns många gener </a:t>
            </a:r>
          </a:p>
          <a:p>
            <a:r>
              <a:rPr lang="sv-SE" dirty="0"/>
              <a:t>Homologa kromosomer har gener för samma egenskap på samma bestämda platser, </a:t>
            </a:r>
            <a:r>
              <a:rPr lang="sv-SE" i="1" dirty="0" err="1"/>
              <a:t>loci</a:t>
            </a:r>
            <a:r>
              <a:rPr lang="sv-SE" i="1" dirty="0"/>
              <a:t> (sing., </a:t>
            </a:r>
            <a:r>
              <a:rPr lang="sv-SE" i="1" dirty="0" err="1"/>
              <a:t>locus</a:t>
            </a:r>
            <a:r>
              <a:rPr lang="sv-SE" i="1" dirty="0"/>
              <a:t>)</a:t>
            </a:r>
            <a:r>
              <a:rPr lang="sv-SE" dirty="0"/>
              <a:t> </a:t>
            </a:r>
          </a:p>
        </p:txBody>
      </p:sp>
      <p:pic>
        <p:nvPicPr>
          <p:cNvPr id="1026" name="Picture 2" descr="Hundens farver |">
            <a:extLst>
              <a:ext uri="{FF2B5EF4-FFF2-40B4-BE49-F238E27FC236}">
                <a16:creationId xmlns:a16="http://schemas.microsoft.com/office/drawing/2014/main" id="{A68EFF9F-966E-513A-FBD8-FF2CADB1C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3"/>
          <a:stretch/>
        </p:blipFill>
        <p:spPr bwMode="auto">
          <a:xfrm>
            <a:off x="8040538" y="831369"/>
            <a:ext cx="3191054" cy="543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A3DE5008-88E6-377C-E8E5-58BC8C1D8716}"/>
              </a:ext>
            </a:extLst>
          </p:cNvPr>
          <p:cNvSpPr/>
          <p:nvPr/>
        </p:nvSpPr>
        <p:spPr>
          <a:xfrm>
            <a:off x="10118066" y="887101"/>
            <a:ext cx="1113526" cy="1219200"/>
          </a:xfrm>
          <a:prstGeom prst="rect">
            <a:avLst/>
          </a:prstGeom>
          <a:solidFill>
            <a:srgbClr val="FDFDFD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A09877-E832-CDB9-153B-6095648A3F86}"/>
              </a:ext>
            </a:extLst>
          </p:cNvPr>
          <p:cNvSpPr/>
          <p:nvPr/>
        </p:nvSpPr>
        <p:spPr>
          <a:xfrm>
            <a:off x="10118066" y="2339423"/>
            <a:ext cx="1113526" cy="316003"/>
          </a:xfrm>
          <a:prstGeom prst="rect">
            <a:avLst/>
          </a:prstGeom>
          <a:solidFill>
            <a:srgbClr val="FDFDFD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ABFF2D6-F62B-B020-ED01-457773B0078E}"/>
              </a:ext>
            </a:extLst>
          </p:cNvPr>
          <p:cNvSpPr/>
          <p:nvPr/>
        </p:nvSpPr>
        <p:spPr>
          <a:xfrm>
            <a:off x="10015268" y="5048358"/>
            <a:ext cx="1216324" cy="1219200"/>
          </a:xfrm>
          <a:prstGeom prst="rect">
            <a:avLst/>
          </a:prstGeom>
          <a:solidFill>
            <a:srgbClr val="FDFDFD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73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4F74B-AD0E-9931-536F-C5306BE3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7"/>
            <a:ext cx="10515600" cy="1325563"/>
          </a:xfrm>
        </p:spPr>
        <p:txBody>
          <a:bodyPr/>
          <a:lstStyle/>
          <a:p>
            <a:r>
              <a:rPr lang="sv-SE" dirty="0" err="1"/>
              <a:t>Alleler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018695-8F13-D585-4AF3-3EAC9D53E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953751" cy="4667250"/>
          </a:xfrm>
        </p:spPr>
        <p:txBody>
          <a:bodyPr>
            <a:normAutofit/>
          </a:bodyPr>
          <a:lstStyle/>
          <a:p>
            <a:r>
              <a:rPr lang="sv-SE" dirty="0"/>
              <a:t>Varianter i en egenskap (en gen) kallas </a:t>
            </a:r>
            <a:r>
              <a:rPr lang="sv-SE" i="1" dirty="0" err="1"/>
              <a:t>alleler</a:t>
            </a:r>
            <a:r>
              <a:rPr lang="sv-SE" dirty="0"/>
              <a:t> </a:t>
            </a:r>
            <a:r>
              <a:rPr lang="sv-SE" i="1" dirty="0"/>
              <a:t>(grekiska: </a:t>
            </a:r>
            <a:r>
              <a:rPr lang="sv-SE" i="1" dirty="0" err="1"/>
              <a:t>allos</a:t>
            </a:r>
            <a:r>
              <a:rPr lang="sv-SE" i="1" dirty="0"/>
              <a:t> = en annan)</a:t>
            </a:r>
          </a:p>
          <a:p>
            <a:r>
              <a:rPr lang="sv-SE" dirty="0" err="1"/>
              <a:t>Alleler</a:t>
            </a:r>
            <a:r>
              <a:rPr lang="sv-SE" dirty="0"/>
              <a:t> av en gen betecknas med samma bokstav </a:t>
            </a:r>
          </a:p>
          <a:p>
            <a:r>
              <a:rPr lang="sv-SE" dirty="0" err="1"/>
              <a:t>Alleler</a:t>
            </a:r>
            <a:r>
              <a:rPr lang="sv-SE" dirty="0"/>
              <a:t> av olika gener betecknas med olika bokstäver </a:t>
            </a:r>
          </a:p>
          <a:p>
            <a:r>
              <a:rPr lang="sv-SE" dirty="0"/>
              <a:t>Dominanta </a:t>
            </a:r>
            <a:r>
              <a:rPr lang="sv-SE" dirty="0" err="1"/>
              <a:t>alleler</a:t>
            </a:r>
            <a:r>
              <a:rPr lang="sv-SE" dirty="0"/>
              <a:t> får den stor bokstaven medans recessiva får den lilla </a:t>
            </a:r>
          </a:p>
          <a:p>
            <a:r>
              <a:rPr lang="sv-SE" dirty="0"/>
              <a:t>Kromosompar kan vara antingen </a:t>
            </a:r>
            <a:r>
              <a:rPr lang="sv-SE" i="1" dirty="0" err="1"/>
              <a:t>homozygota</a:t>
            </a:r>
            <a:r>
              <a:rPr lang="sv-SE" i="1" dirty="0"/>
              <a:t> </a:t>
            </a:r>
            <a:r>
              <a:rPr lang="sv-SE" dirty="0"/>
              <a:t>eller </a:t>
            </a:r>
            <a:r>
              <a:rPr lang="sv-SE" i="1" dirty="0" err="1"/>
              <a:t>heterzygota</a:t>
            </a:r>
            <a:r>
              <a:rPr lang="sv-SE" i="1" dirty="0"/>
              <a:t> </a:t>
            </a:r>
            <a:endParaRPr lang="sv-SE" dirty="0"/>
          </a:p>
          <a:p>
            <a:endParaRPr lang="sv-SE" dirty="0"/>
          </a:p>
        </p:txBody>
      </p:sp>
      <p:pic>
        <p:nvPicPr>
          <p:cNvPr id="2054" name="Picture 6" descr="Heterozygot – Wikipedia">
            <a:extLst>
              <a:ext uri="{FF2B5EF4-FFF2-40B4-BE49-F238E27FC236}">
                <a16:creationId xmlns:a16="http://schemas.microsoft.com/office/drawing/2014/main" id="{B10E0400-E7D0-3BB1-0A87-514220FBF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97"/>
          <a:stretch/>
        </p:blipFill>
        <p:spPr bwMode="auto">
          <a:xfrm>
            <a:off x="1989111" y="4809487"/>
            <a:ext cx="8213778" cy="20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1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32FF4B-C3C0-8A9B-FAA9-563AAF6C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Korsningsschema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E4FA7E-F291-9A36-93E2-8C32CC99F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Könsceller bildas genom reduktionsdelning och får halverat kromosomtal </a:t>
            </a:r>
          </a:p>
          <a:p>
            <a:r>
              <a:rPr lang="sv-SE" dirty="0"/>
              <a:t>Exempel med Mendels ärtblommor:  </a:t>
            </a:r>
          </a:p>
        </p:txBody>
      </p:sp>
    </p:spTree>
    <p:extLst>
      <p:ext uri="{BB962C8B-B14F-4D97-AF65-F5344CB8AC3E}">
        <p14:creationId xmlns:p14="http://schemas.microsoft.com/office/powerpoint/2010/main" val="338819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DEB803-5A3B-04D3-A9CF-B8CF3490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Klyvningstal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549EF8-14AB-F728-D21C-BA1956D12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Sannolikheten för att den ena eller den andra egenskapen ska framträda </a:t>
            </a:r>
          </a:p>
        </p:txBody>
      </p:sp>
    </p:spTree>
    <p:extLst>
      <p:ext uri="{BB962C8B-B14F-4D97-AF65-F5344CB8AC3E}">
        <p14:creationId xmlns:p14="http://schemas.microsoft.com/office/powerpoint/2010/main" val="2989809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10224</TotalTime>
  <Words>1021</Words>
  <Application>Microsoft Office PowerPoint</Application>
  <PresentationFormat>Bredbild</PresentationFormat>
  <Paragraphs>119</Paragraphs>
  <Slides>27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Office-tema</vt:lpstr>
      <vt:lpstr>Biologi 1</vt:lpstr>
      <vt:lpstr>Genom </vt:lpstr>
      <vt:lpstr>Gregor Mendel (1822 – 1884)  (Genetikens fader)</vt:lpstr>
      <vt:lpstr>Experiment</vt:lpstr>
      <vt:lpstr>Slutsats </vt:lpstr>
      <vt:lpstr>Alleler </vt:lpstr>
      <vt:lpstr>Alleler</vt:lpstr>
      <vt:lpstr>Korsningsschema </vt:lpstr>
      <vt:lpstr>Klyvningstal </vt:lpstr>
      <vt:lpstr>Exempel </vt:lpstr>
      <vt:lpstr>Exempel </vt:lpstr>
      <vt:lpstr>Exempel </vt:lpstr>
      <vt:lpstr>Flera egenskaper </vt:lpstr>
      <vt:lpstr>Exempel </vt:lpstr>
      <vt:lpstr>Samverkan mellan gener </vt:lpstr>
      <vt:lpstr>Intermediär nedärvning </vt:lpstr>
      <vt:lpstr>Kodominans </vt:lpstr>
      <vt:lpstr>PowerPoint-presentation</vt:lpstr>
      <vt:lpstr>Exempel</vt:lpstr>
      <vt:lpstr>Kopplade egenskaper och överkorsning</vt:lpstr>
      <vt:lpstr>Kopplade egenskaper och överkorsning</vt:lpstr>
      <vt:lpstr>Kopplade egenskaper och överkorsning </vt:lpstr>
      <vt:lpstr>PowerPoint-presentation</vt:lpstr>
      <vt:lpstr>Könskromosomer </vt:lpstr>
      <vt:lpstr>Exempel</vt:lpstr>
      <vt:lpstr>Könsbundet arv </vt:lpstr>
      <vt:lpstr>Exempel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2</cp:revision>
  <dcterms:created xsi:type="dcterms:W3CDTF">2025-02-28T08:33:30Z</dcterms:created>
  <dcterms:modified xsi:type="dcterms:W3CDTF">2026-02-19T06:40:48Z</dcterms:modified>
</cp:coreProperties>
</file>